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TT Rounds Condensed Bold" charset="1" panose="02000806030000020003"/>
      <p:regular r:id="rId21"/>
    </p:embeddedFont>
    <p:embeddedFont>
      <p:font typeface="Arial Bold" charset="1" panose="020B0704020202020204"/>
      <p:regular r:id="rId22"/>
    </p:embeddedFont>
    <p:embeddedFont>
      <p:font typeface="Calibri (MS) Bold" charset="1" panose="020F0702030404030204"/>
      <p:regular r:id="rId23"/>
    </p:embeddedFont>
    <p:embeddedFont>
      <p:font typeface="Calibri (MS)" charset="1" panose="020F0502020204030204"/>
      <p:regular r:id="rId24"/>
    </p:embeddedFont>
    <p:embeddedFont>
      <p:font typeface="Trebuchet MS Bold" charset="1" panose="020B0703020202020204"/>
      <p:regular r:id="rId25"/>
    </p:embeddedFont>
    <p:embeddedFont>
      <p:font typeface="Trebuchet MS" charset="1" panose="020B0603020202020204"/>
      <p:regular r:id="rId26"/>
    </p:embeddedFont>
    <p:embeddedFont>
      <p:font typeface="Trebuchet MS Italics" charset="1" panose="020B0603020202090204"/>
      <p:regular r:id="rId27"/>
    </p:embeddedFont>
    <p:embeddedFont>
      <p:font typeface="Calibri (MS) Italics" charset="1" panose="020F05020202040A0204"/>
      <p:regular r:id="rId28"/>
    </p:embeddedFont>
    <p:embeddedFont>
      <p:font typeface="Trebuchet MS Bold Italics" charset="1" panose="020B0703020202090204"/>
      <p:regular r:id="rId29"/>
    </p:embeddedFont>
    <p:embeddedFont>
      <p:font typeface="Montserrat Classic" charset="1" panose="00000500000000000000"/>
      <p:regular r:id="rId30"/>
    </p:embeddedFont>
    <p:embeddedFont>
      <p:font typeface="Calibri (MS) Bold Italics" charset="1" panose="020F07020304040A0204"/>
      <p:regular r:id="rId31"/>
    </p:embeddedFont>
    <p:embeddedFont>
      <p:font typeface="Arial" charset="1" panose="020B0604020202020204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1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11" Target="../media/image16.png" Type="http://schemas.openxmlformats.org/officeDocument/2006/relationships/image"/><Relationship Id="rId12" Target="../media/image17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12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jpeg" Type="http://schemas.openxmlformats.org/officeDocument/2006/relationships/image"/><Relationship Id="rId8" Target="../media/image13.png" Type="http://schemas.openxmlformats.org/officeDocument/2006/relationships/image"/><Relationship Id="rId9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130441" y="6734527"/>
            <a:ext cx="8227981" cy="1073229"/>
            <a:chOff x="0" y="0"/>
            <a:chExt cx="10970641" cy="143097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970638" cy="1430976"/>
            </a:xfrm>
            <a:custGeom>
              <a:avLst/>
              <a:gdLst/>
              <a:ahLst/>
              <a:cxnLst/>
              <a:rect r="r" b="b" t="t" l="l"/>
              <a:pathLst>
                <a:path h="1430976" w="10970638">
                  <a:moveTo>
                    <a:pt x="0" y="0"/>
                  </a:moveTo>
                  <a:lnTo>
                    <a:pt x="10970638" y="0"/>
                  </a:lnTo>
                  <a:lnTo>
                    <a:pt x="10970638" y="1430976"/>
                  </a:lnTo>
                  <a:lnTo>
                    <a:pt x="0" y="14309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9383" r="0" b="-99382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>
              <a:off x="0" y="19050"/>
              <a:ext cx="10970641" cy="1411922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2268"/>
                </a:lnSpc>
              </a:pPr>
              <a:r>
                <a:rPr lang="en-US" b="true" sz="2100" spc="-12">
                  <a:solidFill>
                    <a:srgbClr val="385724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GRUPOS OPERATIVOS SUPRAAUTONÓMICOS DE LA ASOCIACIÓN EUROPEA PARA LA INNOVACIÓN EN MATERIA DE PRODUCTIVIDAD Y SOSTENIBILIDAD AGRÍCOLAS (AEI-AGRI)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521191" y="7807757"/>
            <a:ext cx="5920359" cy="1941547"/>
            <a:chOff x="0" y="0"/>
            <a:chExt cx="7893812" cy="258873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93812" cy="2588768"/>
            </a:xfrm>
            <a:custGeom>
              <a:avLst/>
              <a:gdLst/>
              <a:ahLst/>
              <a:cxnLst/>
              <a:rect r="r" b="b" t="t" l="l"/>
              <a:pathLst>
                <a:path h="2588768" w="7893812">
                  <a:moveTo>
                    <a:pt x="0" y="0"/>
                  </a:moveTo>
                  <a:lnTo>
                    <a:pt x="7893812" y="0"/>
                  </a:lnTo>
                  <a:lnTo>
                    <a:pt x="7893812" y="2588768"/>
                  </a:lnTo>
                  <a:lnTo>
                    <a:pt x="0" y="2588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219075" y="190500"/>
            <a:ext cx="3233738" cy="2590800"/>
            <a:chOff x="0" y="0"/>
            <a:chExt cx="4311650" cy="3454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11650" cy="3454400"/>
            </a:xfrm>
            <a:custGeom>
              <a:avLst/>
              <a:gdLst/>
              <a:ahLst/>
              <a:cxnLst/>
              <a:rect r="r" b="b" t="t" l="l"/>
              <a:pathLst>
                <a:path h="3454400" w="4311650">
                  <a:moveTo>
                    <a:pt x="0" y="0"/>
                  </a:moveTo>
                  <a:lnTo>
                    <a:pt x="4311650" y="0"/>
                  </a:lnTo>
                  <a:lnTo>
                    <a:pt x="4311650" y="3454400"/>
                  </a:lnTo>
                  <a:lnTo>
                    <a:pt x="0" y="3454400"/>
                  </a:lnTo>
                  <a:close/>
                </a:path>
              </a:pathLst>
            </a:custGeom>
            <a:solidFill>
              <a:srgbClr val="FCFCF9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6344680" y="1352178"/>
            <a:ext cx="11355907" cy="3791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4600" b="true">
                <a:solidFill>
                  <a:srgbClr val="527523"/>
                </a:solidFill>
                <a:latin typeface="Arial Bold"/>
                <a:ea typeface="Arial Bold"/>
                <a:cs typeface="Arial Bold"/>
                <a:sym typeface="Arial Bold"/>
              </a:rPr>
              <a:t>“Innovación para el desarrollo sostenible y adaptado</a:t>
            </a:r>
          </a:p>
          <a:p>
            <a:pPr algn="l">
              <a:lnSpc>
                <a:spcPts val="5520"/>
              </a:lnSpc>
            </a:pPr>
            <a:r>
              <a:rPr lang="en-US" sz="4600" b="true">
                <a:solidFill>
                  <a:srgbClr val="527523"/>
                </a:solidFill>
                <a:latin typeface="Arial Bold"/>
                <a:ea typeface="Arial Bold"/>
                <a:cs typeface="Arial Bold"/>
                <a:sym typeface="Arial Bold"/>
              </a:rPr>
              <a:t>del cultivo del olivo</a:t>
            </a:r>
          </a:p>
          <a:p>
            <a:pPr algn="l">
              <a:lnSpc>
                <a:spcPts val="5520"/>
              </a:lnSpc>
            </a:pPr>
            <a:r>
              <a:rPr lang="en-US" sz="4600" b="true">
                <a:solidFill>
                  <a:srgbClr val="527523"/>
                </a:solidFill>
                <a:latin typeface="Arial Bold"/>
                <a:ea typeface="Arial Bold"/>
                <a:cs typeface="Arial Bold"/>
                <a:sym typeface="Arial Bold"/>
              </a:rPr>
              <a:t>en Galicia, Castilla y León y Andalucía”</a:t>
            </a:r>
          </a:p>
          <a:p>
            <a:pPr algn="l">
              <a:lnSpc>
                <a:spcPts val="5520"/>
              </a:lnSpc>
            </a:pPr>
          </a:p>
          <a:p>
            <a:pPr algn="l">
              <a:lnSpc>
                <a:spcPts val="2280"/>
              </a:lnSpc>
            </a:pPr>
            <a:r>
              <a:rPr lang="en-US" sz="1900" b="true">
                <a:solidFill>
                  <a:srgbClr val="527523"/>
                </a:solidFill>
                <a:latin typeface="Arial Bold"/>
                <a:ea typeface="Arial Bold"/>
                <a:cs typeface="Arial Bold"/>
                <a:sym typeface="Arial Bold"/>
              </a:rPr>
              <a:t>REGAGE: 25e00048407852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243159" y="8134937"/>
            <a:ext cx="5130441" cy="1321859"/>
            <a:chOff x="0" y="0"/>
            <a:chExt cx="6840588" cy="176247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840601" cy="1762429"/>
            </a:xfrm>
            <a:custGeom>
              <a:avLst/>
              <a:gdLst/>
              <a:ahLst/>
              <a:cxnLst/>
              <a:rect r="r" b="b" t="t" l="l"/>
              <a:pathLst>
                <a:path h="1762429" w="6840601">
                  <a:moveTo>
                    <a:pt x="0" y="0"/>
                  </a:moveTo>
                  <a:lnTo>
                    <a:pt x="6840601" y="0"/>
                  </a:lnTo>
                  <a:lnTo>
                    <a:pt x="6840601" y="1762429"/>
                  </a:lnTo>
                  <a:lnTo>
                    <a:pt x="0" y="1762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699" r="0" b="-1702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966826" y="1390821"/>
            <a:ext cx="4290320" cy="3541221"/>
          </a:xfrm>
          <a:custGeom>
            <a:avLst/>
            <a:gdLst/>
            <a:ahLst/>
            <a:cxnLst/>
            <a:rect r="r" b="b" t="t" l="l"/>
            <a:pathLst>
              <a:path h="3541221" w="4290320">
                <a:moveTo>
                  <a:pt x="0" y="0"/>
                </a:moveTo>
                <a:lnTo>
                  <a:pt x="4290319" y="0"/>
                </a:lnTo>
                <a:lnTo>
                  <a:pt x="4290319" y="3541221"/>
                </a:lnTo>
                <a:lnTo>
                  <a:pt x="0" y="35412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4" r="0" b="-54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54194" y="4820622"/>
            <a:ext cx="13919165" cy="4276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Innovación para el desarrollo sostenible y adaptado del cultivo del olivo</a:t>
            </a:r>
          </a:p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 Galicia, Castilla y León y Andalucía</a:t>
            </a:r>
          </a:p>
          <a:p>
            <a:pPr algn="l">
              <a:lnSpc>
                <a:spcPts val="5040"/>
              </a:lnSpc>
            </a:pPr>
          </a:p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Grupo Operativo Supraautonómico Plan Estratégico PAC 2023-2027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Financiado por:</a:t>
            </a:r>
          </a:p>
          <a:p>
            <a:pPr algn="l" marL="579125" indent="-289562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FEADER </a:t>
            </a:r>
          </a:p>
          <a:p>
            <a:pPr algn="l" marL="579125" indent="-289562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Ministerio de Agricultura, Pesca y Alimentación (MAPA)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5851341" y="622258"/>
            <a:ext cx="5768883" cy="3845919"/>
            <a:chOff x="0" y="0"/>
            <a:chExt cx="7691844" cy="512789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691882" cy="5127879"/>
            </a:xfrm>
            <a:custGeom>
              <a:avLst/>
              <a:gdLst/>
              <a:ahLst/>
              <a:cxnLst/>
              <a:rect r="r" b="b" t="t" l="l"/>
              <a:pathLst>
                <a:path h="5127879" w="7691882">
                  <a:moveTo>
                    <a:pt x="0" y="0"/>
                  </a:moveTo>
                  <a:lnTo>
                    <a:pt x="7691882" y="0"/>
                  </a:lnTo>
                  <a:lnTo>
                    <a:pt x="7691882" y="5127879"/>
                  </a:lnTo>
                  <a:lnTo>
                    <a:pt x="0" y="5127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AutoShape 6" id="6"/>
          <p:cNvSpPr/>
          <p:nvPr/>
        </p:nvSpPr>
        <p:spPr>
          <a:xfrm flipV="true">
            <a:off x="4369518" y="1257628"/>
            <a:ext cx="2439216" cy="401404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AutoShape 7" id="7"/>
          <p:cNvSpPr/>
          <p:nvPr/>
        </p:nvSpPr>
        <p:spPr>
          <a:xfrm flipH="true" flipV="true">
            <a:off x="8784868" y="1472011"/>
            <a:ext cx="3902264" cy="649585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AutoShape 8" id="8"/>
          <p:cNvSpPr/>
          <p:nvPr/>
        </p:nvSpPr>
        <p:spPr>
          <a:xfrm flipH="true" flipV="true">
            <a:off x="8736541" y="3301601"/>
            <a:ext cx="3133997" cy="505913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TextBox 9" id="9"/>
          <p:cNvSpPr txBox="true"/>
          <p:nvPr/>
        </p:nvSpPr>
        <p:spPr>
          <a:xfrm rot="0">
            <a:off x="12861986" y="1843868"/>
            <a:ext cx="2214153" cy="519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Castilla y León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012899" y="3491180"/>
            <a:ext cx="1698174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Andalucía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60952" y="1606581"/>
            <a:ext cx="1397727" cy="519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Galicia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45657" y="2711665"/>
            <a:ext cx="8837272" cy="881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000"/>
              </a:lnSpc>
            </a:pPr>
            <a:r>
              <a:rPr lang="en-US" b="true" sz="3200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El olivar español se enfrenta a nuevos retos: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678702" y="886681"/>
            <a:ext cx="6902778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b="true" sz="3600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CONTEXTO Y OPORTUNIDAD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72811" y="4268322"/>
            <a:ext cx="13871938" cy="2895183"/>
            <a:chOff x="0" y="0"/>
            <a:chExt cx="3653515" cy="76251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53515" cy="762517"/>
            </a:xfrm>
            <a:custGeom>
              <a:avLst/>
              <a:gdLst/>
              <a:ahLst/>
              <a:cxnLst/>
              <a:rect r="r" b="b" t="t" l="l"/>
              <a:pathLst>
                <a:path h="762517" w="3653515">
                  <a:moveTo>
                    <a:pt x="0" y="0"/>
                  </a:moveTo>
                  <a:lnTo>
                    <a:pt x="3653515" y="0"/>
                  </a:lnTo>
                  <a:lnTo>
                    <a:pt x="3653515" y="762517"/>
                  </a:lnTo>
                  <a:lnTo>
                    <a:pt x="0" y="762517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653515" cy="80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172811" y="3390033"/>
            <a:ext cx="15033586" cy="5517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000"/>
              </a:lnSpc>
            </a:pPr>
          </a:p>
          <a:p>
            <a:pPr algn="just" marL="579122" indent="-289561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Adaptación al cambio climático</a:t>
            </a:r>
          </a:p>
          <a:p>
            <a:pPr algn="just" marL="579122" indent="-289561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Necesidad de variedades mejor adaptadas a distintos suelos y climas</a:t>
            </a:r>
          </a:p>
          <a:p>
            <a:pPr algn="just" marL="579122" indent="-289561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Mejora de la calidad diferenciada del aceite de oliva virgen extra</a:t>
            </a:r>
          </a:p>
          <a:p>
            <a:pPr algn="just" marL="579122" indent="-289561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Reducción del impacto ambiental del cultivo</a:t>
            </a:r>
          </a:p>
          <a:p>
            <a:pPr algn="just" marL="578715" indent="-289358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Diversificación agraria en territorios con potencial olivarero</a:t>
            </a:r>
          </a:p>
          <a:p>
            <a:pPr algn="just">
              <a:lnSpc>
                <a:spcPts val="3840"/>
              </a:lnSpc>
            </a:pPr>
          </a:p>
          <a:p>
            <a:pPr algn="just" marL="579122" indent="-289561" lvl="1">
              <a:lnSpc>
                <a:spcPts val="3840"/>
              </a:lnSpc>
            </a:pPr>
          </a:p>
          <a:p>
            <a:pPr algn="ctr">
              <a:lnSpc>
                <a:spcPts val="3840"/>
              </a:lnSpc>
            </a:pPr>
            <a:r>
              <a:rPr lang="en-US" sz="3200" i="true">
                <a:solidFill>
                  <a:srgbClr val="000000"/>
                </a:solidFill>
                <a:latin typeface="Trebuchet MS Italics"/>
                <a:ea typeface="Trebuchet MS Italics"/>
                <a:cs typeface="Trebuchet MS Italics"/>
                <a:sym typeface="Trebuchet MS Italics"/>
              </a:rPr>
              <a:t>SUPRAOLIVO aborda estos retos desde una cooperación entre</a:t>
            </a:r>
          </a:p>
          <a:p>
            <a:pPr algn="ctr">
              <a:lnSpc>
                <a:spcPts val="3840"/>
              </a:lnSpc>
            </a:pPr>
            <a:r>
              <a:rPr lang="en-US" sz="3200" i="true">
                <a:solidFill>
                  <a:srgbClr val="000000"/>
                </a:solidFill>
                <a:latin typeface="Trebuchet MS Italics"/>
                <a:ea typeface="Trebuchet MS Italics"/>
                <a:cs typeface="Trebuchet MS Italics"/>
                <a:sym typeface="Trebuchet MS Italics"/>
              </a:rPr>
              <a:t>Galicia, Castilla y León y Andalucía.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94988" y="3756649"/>
            <a:ext cx="13846174" cy="5143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 Grupo Operativo supraautonómico que desarrolla soluciones prácticas</a:t>
            </a:r>
          </a:p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para mejorar el cultivo del olivo y la calidad del aceite.</a:t>
            </a:r>
          </a:p>
          <a:p>
            <a:pPr algn="just">
              <a:lnSpc>
                <a:spcPts val="3840"/>
              </a:lnSpc>
            </a:pPr>
          </a:p>
          <a:p>
            <a:pPr algn="just">
              <a:lnSpc>
                <a:spcPts val="5024"/>
              </a:lnSpc>
            </a:pPr>
            <a:r>
              <a:rPr lang="en-US" sz="32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T</a:t>
            </a:r>
            <a:r>
              <a:rPr lang="en-US" sz="32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rabaja sobre:</a:t>
            </a:r>
          </a:p>
          <a:p>
            <a:pPr algn="just">
              <a:lnSpc>
                <a:spcPts val="5024"/>
              </a:lnSpc>
            </a:pPr>
          </a:p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. Variedades autóctonas y de interés agronómico</a:t>
            </a:r>
          </a:p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. Adaptación del olivo a suelos, clima y condiciones locales</a:t>
            </a:r>
          </a:p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. Calidad de la aceituna y del AOVE</a:t>
            </a:r>
          </a:p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. Sostenibilidad ambiental y rentabilidad</a:t>
            </a:r>
          </a:p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. Transferencia de conocimiento al sector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790862" y="1360593"/>
            <a:ext cx="6787791" cy="1789614"/>
            <a:chOff x="0" y="0"/>
            <a:chExt cx="9050388" cy="23861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050401" cy="2386203"/>
            </a:xfrm>
            <a:custGeom>
              <a:avLst/>
              <a:gdLst/>
              <a:ahLst/>
              <a:cxnLst/>
              <a:rect r="r" b="b" t="t" l="l"/>
              <a:pathLst>
                <a:path h="2386203" w="9050401">
                  <a:moveTo>
                    <a:pt x="0" y="0"/>
                  </a:moveTo>
                  <a:lnTo>
                    <a:pt x="9050401" y="0"/>
                  </a:lnTo>
                  <a:lnTo>
                    <a:pt x="9050401" y="2386203"/>
                  </a:lnTo>
                  <a:lnTo>
                    <a:pt x="0" y="2386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7329" t="0" r="0" b="-474809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754940" y="869022"/>
            <a:ext cx="6299347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QUÉ ES SUPRAOLIVO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529787" y="6164582"/>
            <a:ext cx="12075007" cy="2895183"/>
            <a:chOff x="0" y="0"/>
            <a:chExt cx="3180249" cy="7625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80249" cy="762517"/>
            </a:xfrm>
            <a:custGeom>
              <a:avLst/>
              <a:gdLst/>
              <a:ahLst/>
              <a:cxnLst/>
              <a:rect r="r" b="b" t="t" l="l"/>
              <a:pathLst>
                <a:path h="762517" w="3180249">
                  <a:moveTo>
                    <a:pt x="0" y="0"/>
                  </a:moveTo>
                  <a:lnTo>
                    <a:pt x="3180249" y="0"/>
                  </a:lnTo>
                  <a:lnTo>
                    <a:pt x="3180249" y="762517"/>
                  </a:lnTo>
                  <a:lnTo>
                    <a:pt x="0" y="762517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180249" cy="80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98624" y="3156293"/>
            <a:ext cx="14273778" cy="1924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Impulsar la innovación y competitividad del sector olivarero en Galicia, Castilla y León y Andalucía mediante la valorización de recursos locales,</a:t>
            </a:r>
          </a:p>
          <a:p>
            <a:pPr algn="l">
              <a:lnSpc>
                <a:spcPts val="5184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el fortalecimiento empresarial y la implementación de prácticas sostenibles.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406835" y="6431322"/>
            <a:ext cx="5622871" cy="3235390"/>
            <a:chOff x="0" y="0"/>
            <a:chExt cx="6113412" cy="35176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113399" cy="3517646"/>
            </a:xfrm>
            <a:custGeom>
              <a:avLst/>
              <a:gdLst/>
              <a:ahLst/>
              <a:cxnLst/>
              <a:rect r="r" b="b" t="t" l="l"/>
              <a:pathLst>
                <a:path h="3517646" w="6113399">
                  <a:moveTo>
                    <a:pt x="1035596" y="0"/>
                  </a:moveTo>
                  <a:lnTo>
                    <a:pt x="5077803" y="0"/>
                  </a:lnTo>
                  <a:cubicBezTo>
                    <a:pt x="5352460" y="0"/>
                    <a:pt x="5615868" y="109107"/>
                    <a:pt x="5810080" y="303319"/>
                  </a:cubicBezTo>
                  <a:cubicBezTo>
                    <a:pt x="6004292" y="497531"/>
                    <a:pt x="6113399" y="760939"/>
                    <a:pt x="6113399" y="1035596"/>
                  </a:cubicBezTo>
                  <a:lnTo>
                    <a:pt x="6113399" y="2482050"/>
                  </a:lnTo>
                  <a:cubicBezTo>
                    <a:pt x="6113399" y="2756707"/>
                    <a:pt x="6004292" y="3020115"/>
                    <a:pt x="5810080" y="3214327"/>
                  </a:cubicBezTo>
                  <a:cubicBezTo>
                    <a:pt x="5615868" y="3408539"/>
                    <a:pt x="5352460" y="3517646"/>
                    <a:pt x="5077803" y="3517646"/>
                  </a:cubicBezTo>
                  <a:lnTo>
                    <a:pt x="1035596" y="3517646"/>
                  </a:lnTo>
                  <a:cubicBezTo>
                    <a:pt x="760939" y="3517646"/>
                    <a:pt x="497531" y="3408539"/>
                    <a:pt x="303319" y="3214327"/>
                  </a:cubicBezTo>
                  <a:cubicBezTo>
                    <a:pt x="109107" y="3020115"/>
                    <a:pt x="0" y="2756707"/>
                    <a:pt x="0" y="2482050"/>
                  </a:cubicBezTo>
                  <a:lnTo>
                    <a:pt x="0" y="1035596"/>
                  </a:lnTo>
                  <a:cubicBezTo>
                    <a:pt x="0" y="760939"/>
                    <a:pt x="109107" y="497531"/>
                    <a:pt x="303319" y="303319"/>
                  </a:cubicBezTo>
                  <a:cubicBezTo>
                    <a:pt x="497531" y="109107"/>
                    <a:pt x="760939" y="0"/>
                    <a:pt x="1035596" y="0"/>
                  </a:cubicBezTo>
                  <a:close/>
                </a:path>
              </a:pathLst>
            </a:custGeom>
            <a:blipFill>
              <a:blip r:embed="rId4"/>
              <a:stretch>
                <a:fillRect l="-10640" t="-15805" r="-19370" b="-40620"/>
              </a:stretch>
            </a:blipFill>
            <a:ln w="66675" cap="rnd">
              <a:solidFill>
                <a:srgbClr val="FCFCF9"/>
              </a:solidFill>
              <a:prstDash val="solid"/>
              <a:round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2793014" y="510092"/>
            <a:ext cx="5110646" cy="1015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36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OBJETIVO GENERAL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815598" y="3032564"/>
            <a:ext cx="14656805" cy="2296206"/>
            <a:chOff x="0" y="0"/>
            <a:chExt cx="3860228" cy="60476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860228" cy="604762"/>
            </a:xfrm>
            <a:custGeom>
              <a:avLst/>
              <a:gdLst/>
              <a:ahLst/>
              <a:cxnLst/>
              <a:rect r="r" b="b" t="t" l="l"/>
              <a:pathLst>
                <a:path h="604762" w="3860228">
                  <a:moveTo>
                    <a:pt x="0" y="0"/>
                  </a:moveTo>
                  <a:lnTo>
                    <a:pt x="3860228" y="0"/>
                  </a:lnTo>
                  <a:lnTo>
                    <a:pt x="3860228" y="604762"/>
                  </a:lnTo>
                  <a:lnTo>
                    <a:pt x="0" y="604762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860228" cy="6428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83224" y="3000003"/>
            <a:ext cx="16708591" cy="5343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79122" indent="-289561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OE1-Identificar y valorizar variedades de olivo adaptadas a las condiciones edafoclimáticas de cada región.</a:t>
            </a:r>
          </a:p>
          <a:p>
            <a:pPr algn="l" marL="579122" indent="-289561" lvl="1">
              <a:lnSpc>
                <a:spcPts val="3840"/>
              </a:lnSpc>
            </a:pPr>
          </a:p>
          <a:p>
            <a:pPr algn="l" marL="578715" indent="-289358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OE2-Incrementar la calidad de las cosechas y de los aceites mediante</a:t>
            </a:r>
          </a:p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  </a:t>
            </a: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tecnologías avanzadas y análisis especializados.</a:t>
            </a:r>
          </a:p>
          <a:p>
            <a:pPr algn="l" marL="579122" indent="-289561" lvl="1">
              <a:lnSpc>
                <a:spcPts val="3840"/>
              </a:lnSpc>
            </a:pPr>
          </a:p>
          <a:p>
            <a:pPr algn="l" marL="578715" indent="-289358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OE3-Reducir la huella ambiental mediante prácticas sostenibles y estudios</a:t>
            </a:r>
          </a:p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  </a:t>
            </a: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de sostenibilidad.</a:t>
            </a:r>
          </a:p>
          <a:p>
            <a:pPr algn="l" marL="579122" indent="-289561" lvl="1">
              <a:lnSpc>
                <a:spcPts val="3840"/>
              </a:lnSpc>
            </a:pPr>
          </a:p>
          <a:p>
            <a:pPr algn="l" marL="579122" indent="-289561" lvl="1">
              <a:lnSpc>
                <a:spcPts val="384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OE4-Transferir conocimiento al sector mediante jornadas, eventos y acciones divulgativas.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183224" y="2736854"/>
            <a:ext cx="15482980" cy="5869414"/>
            <a:chOff x="0" y="0"/>
            <a:chExt cx="4077822" cy="15458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77822" cy="1545854"/>
            </a:xfrm>
            <a:custGeom>
              <a:avLst/>
              <a:gdLst/>
              <a:ahLst/>
              <a:cxnLst/>
              <a:rect r="r" b="b" t="t" l="l"/>
              <a:pathLst>
                <a:path h="1545854" w="4077822">
                  <a:moveTo>
                    <a:pt x="0" y="0"/>
                  </a:moveTo>
                  <a:lnTo>
                    <a:pt x="4077822" y="0"/>
                  </a:lnTo>
                  <a:lnTo>
                    <a:pt x="4077822" y="1545854"/>
                  </a:lnTo>
                  <a:lnTo>
                    <a:pt x="0" y="1545854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077822" cy="15839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781430" y="1009650"/>
            <a:ext cx="5596535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OBJETIVOS ESPECÍFICOS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64555" y="2623879"/>
            <a:ext cx="16803572" cy="552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El Grupo Operativo SUPRAOLIVO integra entidades productoras, cooperativas,</a:t>
            </a:r>
          </a:p>
          <a:p>
            <a:pPr algn="l">
              <a:lnSpc>
                <a:spcPts val="3672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centros tecnológicos y organismos de investigación.</a:t>
            </a:r>
          </a:p>
          <a:p>
            <a:pPr algn="l">
              <a:lnSpc>
                <a:spcPts val="3672"/>
              </a:lnSpc>
            </a:pPr>
          </a:p>
          <a:p>
            <a:pPr algn="l" marL="651510" indent="-325755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AGACA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— Coordinación y gestión del Grupo Operativo</a:t>
            </a:r>
          </a:p>
          <a:p>
            <a:pPr algn="l" marL="651510" indent="-325755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PROLIGAL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Ensayos y variedades en Galicia</a:t>
            </a:r>
          </a:p>
          <a:p>
            <a:pPr algn="l" marL="651510" indent="-325755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ADRISS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Desarrollo rural, evaluación agronómica y sostenibilidad en Castilla y León</a:t>
            </a:r>
          </a:p>
          <a:p>
            <a:pPr algn="l" marL="651510" indent="-325755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Aceiteros del Águeda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— Producción, elaboración y calidad de aceite</a:t>
            </a:r>
          </a:p>
          <a:p>
            <a:pPr algn="l" marL="651510" indent="-325755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Luque Ecológico 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— Producción ecológica y parcelas demostrativas en Andalucía</a:t>
            </a:r>
          </a:p>
          <a:p>
            <a:pPr algn="l" marL="651510" indent="-325755" lvl="1">
              <a:lnSpc>
                <a:spcPts val="6767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IAS-CSIC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— Investigación científica, calidad del aceite y variedades.</a:t>
            </a:r>
          </a:p>
          <a:p>
            <a:pPr algn="l" marL="651510" indent="-325755" lvl="1">
              <a:lnSpc>
                <a:spcPts val="4320"/>
              </a:lnSpc>
            </a:pPr>
            <a:r>
              <a:rPr lang="en-US" sz="3600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Entidades subcontratadas</a:t>
            </a: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CETECA, ITACyL e IFAPA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64555" y="3904237"/>
            <a:ext cx="16722242" cy="3638741"/>
            <a:chOff x="0" y="0"/>
            <a:chExt cx="4404212" cy="9583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04212" cy="958351"/>
            </a:xfrm>
            <a:custGeom>
              <a:avLst/>
              <a:gdLst/>
              <a:ahLst/>
              <a:cxnLst/>
              <a:rect r="r" b="b" t="t" l="l"/>
              <a:pathLst>
                <a:path h="958351" w="4404212">
                  <a:moveTo>
                    <a:pt x="0" y="0"/>
                  </a:moveTo>
                  <a:lnTo>
                    <a:pt x="4404212" y="0"/>
                  </a:lnTo>
                  <a:lnTo>
                    <a:pt x="4404212" y="958351"/>
                  </a:lnTo>
                  <a:lnTo>
                    <a:pt x="0" y="958351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404212" cy="9964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559490" y="910142"/>
            <a:ext cx="3212991" cy="609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b="true" sz="36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CONSORCIO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96338" y="3082935"/>
            <a:ext cx="15695325" cy="5934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res realidades complementarias conectadas:</a:t>
            </a:r>
          </a:p>
          <a:p>
            <a:pPr algn="l">
              <a:lnSpc>
                <a:spcPts val="3600"/>
              </a:lnSpc>
            </a:pPr>
          </a:p>
          <a:p>
            <a:pPr algn="l" marL="542925" indent="-271462" lvl="1">
              <a:lnSpc>
                <a:spcPts val="3330"/>
              </a:lnSpc>
              <a:buFont typeface="Arial"/>
              <a:buChar char="•"/>
            </a:pPr>
            <a:r>
              <a:rPr lang="en-US" b="true" sz="3000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Galicia:</a:t>
            </a: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Olivar emergente, suelos ácidos, clima húmedo y oportunidad de diversificación rural.</a:t>
            </a:r>
          </a:p>
          <a:p>
            <a:pPr algn="l">
              <a:lnSpc>
                <a:spcPts val="3330"/>
              </a:lnSpc>
            </a:pPr>
          </a:p>
          <a:p>
            <a:pPr algn="l" marL="542925" indent="-271462" lvl="1">
              <a:lnSpc>
                <a:spcPts val="3600"/>
              </a:lnSpc>
              <a:buFont typeface="Arial"/>
              <a:buChar char="•"/>
            </a:pPr>
            <a:r>
              <a:rPr lang="en-US" b="true" sz="3000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Castilla y León:</a:t>
            </a: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Zonas olivareras tradicionales y nuevas áreas de expansión, con interés en variedades adaptadas y producción diferenciada.</a:t>
            </a:r>
          </a:p>
          <a:p>
            <a:pPr algn="l">
              <a:lnSpc>
                <a:spcPts val="3600"/>
              </a:lnSpc>
            </a:pPr>
          </a:p>
          <a:p>
            <a:pPr algn="l" marL="542925" indent="-271462" lvl="1">
              <a:lnSpc>
                <a:spcPts val="3600"/>
              </a:lnSpc>
              <a:buFont typeface="Arial"/>
              <a:buChar char="•"/>
            </a:pPr>
            <a:r>
              <a:rPr lang="en-US" b="true" sz="3000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Andalucía:</a:t>
            </a: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Región líder en olivicultura, con gran experiencia productiva, ecológica, científica y tecnológica.</a:t>
            </a:r>
          </a:p>
          <a:p>
            <a:pPr algn="l" marL="542925" indent="-271462" lvl="1">
              <a:lnSpc>
                <a:spcPts val="3600"/>
              </a:lnSpc>
            </a:pPr>
          </a:p>
          <a:p>
            <a:pPr algn="l">
              <a:lnSpc>
                <a:spcPts val="3600"/>
              </a:lnSpc>
            </a:pPr>
            <a:r>
              <a:rPr lang="en-US" sz="3000" i="true">
                <a:solidFill>
                  <a:srgbClr val="000000"/>
                </a:solidFill>
                <a:latin typeface="Trebuchet MS Italics"/>
                <a:ea typeface="Trebuchet MS Italics"/>
                <a:cs typeface="Trebuchet MS Italics"/>
                <a:sym typeface="Trebuchet MS Italics"/>
              </a:rPr>
              <a:t>Alcance </a:t>
            </a:r>
            <a:r>
              <a:rPr lang="en-US" b="true" sz="3000" i="true">
                <a:solidFill>
                  <a:srgbClr val="000000"/>
                </a:solidFill>
                <a:latin typeface="Trebuchet MS Bold Italics"/>
                <a:ea typeface="Trebuchet MS Bold Italics"/>
                <a:cs typeface="Trebuchet MS Bold Italics"/>
                <a:sym typeface="Trebuchet MS Bold Italics"/>
              </a:rPr>
              <a:t>internacional</a:t>
            </a:r>
            <a:r>
              <a:rPr lang="en-US" sz="3000" i="true">
                <a:solidFill>
                  <a:srgbClr val="000000"/>
                </a:solidFill>
                <a:latin typeface="Trebuchet MS Italics"/>
                <a:ea typeface="Trebuchet MS Italics"/>
                <a:cs typeface="Trebuchet MS Italics"/>
                <a:sym typeface="Trebuchet MS Italics"/>
              </a:rPr>
              <a:t>: Los resultados pueden ser útiles para otras regiones olivareras europeas interesadas en adaptación varietal, calidad diferenciada y sostenibilidad.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937652" y="1009650"/>
            <a:ext cx="8843674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ALCANCE TERRITORIAL E INTERNACIONAL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028700" y="3954563"/>
            <a:ext cx="16230600" cy="4072483"/>
            <a:chOff x="0" y="0"/>
            <a:chExt cx="4274726" cy="107258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274726" cy="1072588"/>
            </a:xfrm>
            <a:custGeom>
              <a:avLst/>
              <a:gdLst/>
              <a:ahLst/>
              <a:cxnLst/>
              <a:rect r="r" b="b" t="t" l="l"/>
              <a:pathLst>
                <a:path h="1072588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1072588"/>
                  </a:lnTo>
                  <a:lnTo>
                    <a:pt x="0" y="1072588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274726" cy="11106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11894" y="2502061"/>
            <a:ext cx="8749652" cy="3592920"/>
            <a:chOff x="0" y="0"/>
            <a:chExt cx="11666203" cy="479056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666203" cy="4790573"/>
            </a:xfrm>
            <a:custGeom>
              <a:avLst/>
              <a:gdLst/>
              <a:ahLst/>
              <a:cxnLst/>
              <a:rect r="r" b="b" t="t" l="l"/>
              <a:pathLst>
                <a:path h="4790573" w="11666203">
                  <a:moveTo>
                    <a:pt x="0" y="0"/>
                  </a:moveTo>
                  <a:lnTo>
                    <a:pt x="11666203" y="0"/>
                  </a:lnTo>
                  <a:lnTo>
                    <a:pt x="11666203" y="4790573"/>
                  </a:lnTo>
                  <a:lnTo>
                    <a:pt x="0" y="4790573"/>
                  </a:lnTo>
                  <a:close/>
                </a:path>
              </a:pathLst>
            </a:custGeom>
            <a:solidFill>
              <a:srgbClr val="FCFCF9">
                <a:alpha val="0"/>
              </a:srgbClr>
            </a:solidFill>
            <a:ln w="38100" cap="sq">
              <a:solidFill>
                <a:srgbClr val="6C921D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1666203" cy="480008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000000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Bloque 1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Adaptación agronómica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Selección y caracterización de parcelas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Evaluación de variedades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Fertilización adaptada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Necesidades de riego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Cubiertas vegetales y agricultura regenerativa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Micorrización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Seguimiento de plagas, enfermedades y estado nutricional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135913" y="1894541"/>
            <a:ext cx="5306920" cy="2922715"/>
            <a:chOff x="0" y="0"/>
            <a:chExt cx="7075894" cy="38969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75932" cy="3896927"/>
            </a:xfrm>
            <a:custGeom>
              <a:avLst/>
              <a:gdLst/>
              <a:ahLst/>
              <a:cxnLst/>
              <a:rect r="r" b="b" t="t" l="l"/>
              <a:pathLst>
                <a:path h="3896927" w="7075932">
                  <a:moveTo>
                    <a:pt x="0" y="0"/>
                  </a:moveTo>
                  <a:lnTo>
                    <a:pt x="7075932" y="0"/>
                  </a:lnTo>
                  <a:lnTo>
                    <a:pt x="7075932" y="3896927"/>
                  </a:lnTo>
                  <a:lnTo>
                    <a:pt x="0" y="38969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889" t="0" r="-17889" b="3921"/>
              </a:stretch>
            </a:blipFill>
            <a:ln w="38100" cap="sq">
              <a:solidFill>
                <a:srgbClr val="6C921D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7075894" cy="3906479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000000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Bloque 2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Calidad de aceituna y aceite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Producción y rendimiento graso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Calidad química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Compuestos bioactivos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Estabilidad oxidativa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Evaluación sensorial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24392" y="6801661"/>
            <a:ext cx="8116757" cy="2978867"/>
            <a:chOff x="0" y="0"/>
            <a:chExt cx="10822343" cy="39718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822305" cy="3971796"/>
            </a:xfrm>
            <a:custGeom>
              <a:avLst/>
              <a:gdLst/>
              <a:ahLst/>
              <a:cxnLst/>
              <a:rect r="r" b="b" t="t" l="l"/>
              <a:pathLst>
                <a:path h="3971796" w="10822305">
                  <a:moveTo>
                    <a:pt x="0" y="0"/>
                  </a:moveTo>
                  <a:lnTo>
                    <a:pt x="10822305" y="0"/>
                  </a:lnTo>
                  <a:lnTo>
                    <a:pt x="10822305" y="3971796"/>
                  </a:lnTo>
                  <a:lnTo>
                    <a:pt x="0" y="39717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59" r="0" b="-226"/>
              </a:stretch>
            </a:blipFill>
            <a:ln w="38100" cap="sq">
              <a:solidFill>
                <a:srgbClr val="6C921D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0822343" cy="3981348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000000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Bloque 3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Prospección de olivos antiguos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Identificación de variedades locales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Análisis genético, morfológico y agronómico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Multiplicación de material vegetal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Establecimiento de plantaciones demostrativas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Conservación de biodiversidad varietal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738027" y="6013094"/>
            <a:ext cx="6462065" cy="3245206"/>
            <a:chOff x="0" y="0"/>
            <a:chExt cx="1701943" cy="85470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701943" cy="854704"/>
            </a:xfrm>
            <a:custGeom>
              <a:avLst/>
              <a:gdLst/>
              <a:ahLst/>
              <a:cxnLst/>
              <a:rect r="r" b="b" t="t" l="l"/>
              <a:pathLst>
                <a:path h="854704" w="1701943">
                  <a:moveTo>
                    <a:pt x="0" y="0"/>
                  </a:moveTo>
                  <a:lnTo>
                    <a:pt x="1701943" y="0"/>
                  </a:lnTo>
                  <a:lnTo>
                    <a:pt x="1701943" y="854704"/>
                  </a:lnTo>
                  <a:lnTo>
                    <a:pt x="0" y="854704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701943" cy="892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738027" y="5442783"/>
            <a:ext cx="6462065" cy="4035806"/>
            <a:chOff x="0" y="0"/>
            <a:chExt cx="8616087" cy="538107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616034" cy="5381044"/>
            </a:xfrm>
            <a:custGeom>
              <a:avLst/>
              <a:gdLst/>
              <a:ahLst/>
              <a:cxnLst/>
              <a:rect r="r" b="b" t="t" l="l"/>
              <a:pathLst>
                <a:path h="5381044" w="8616034">
                  <a:moveTo>
                    <a:pt x="0" y="0"/>
                  </a:moveTo>
                  <a:lnTo>
                    <a:pt x="8616034" y="0"/>
                  </a:lnTo>
                  <a:lnTo>
                    <a:pt x="8616034" y="5381044"/>
                  </a:lnTo>
                  <a:lnTo>
                    <a:pt x="0" y="53810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1751" t="0" r="-47754" b="-24488"/>
              </a:stretch>
            </a:blipFill>
            <a:ln w="38100" cap="sq">
              <a:solidFill>
                <a:srgbClr val="6C921D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8616087" cy="5390599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000000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Bloque 4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Costes de producción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Rentabilidad de las plantacio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Escalabilidad del modelo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Potencial de comercialización del aceite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Consumo de agua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Emisiones de gases de efecto invernadero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Impacto sobre suelo y biodiversidad</a:t>
              </a:r>
            </a:p>
            <a:p>
              <a:pPr algn="l" marL="434340" indent="-217170" lvl="1">
                <a:lnSpc>
                  <a:spcPts val="2879"/>
                </a:lnSpc>
                <a:buFont typeface="Arial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Adaptación fenológica frente al cambio climático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11894" y="3042572"/>
            <a:ext cx="8749652" cy="2895183"/>
            <a:chOff x="0" y="0"/>
            <a:chExt cx="2304435" cy="76251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304435" cy="762517"/>
            </a:xfrm>
            <a:custGeom>
              <a:avLst/>
              <a:gdLst/>
              <a:ahLst/>
              <a:cxnLst/>
              <a:rect r="r" b="b" t="t" l="l"/>
              <a:pathLst>
                <a:path h="762517" w="2304435">
                  <a:moveTo>
                    <a:pt x="0" y="0"/>
                  </a:moveTo>
                  <a:lnTo>
                    <a:pt x="2304435" y="0"/>
                  </a:lnTo>
                  <a:lnTo>
                    <a:pt x="2304435" y="762517"/>
                  </a:lnTo>
                  <a:lnTo>
                    <a:pt x="0" y="762517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2304435" cy="8006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2817655" y="957767"/>
            <a:ext cx="5768988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ACTIVIDADES PRINCIPALES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724392" y="7391817"/>
            <a:ext cx="8042137" cy="2165384"/>
            <a:chOff x="0" y="0"/>
            <a:chExt cx="2118094" cy="57030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18094" cy="570307"/>
            </a:xfrm>
            <a:custGeom>
              <a:avLst/>
              <a:gdLst/>
              <a:ahLst/>
              <a:cxnLst/>
              <a:rect r="r" b="b" t="t" l="l"/>
              <a:pathLst>
                <a:path h="570307" w="2118094">
                  <a:moveTo>
                    <a:pt x="0" y="0"/>
                  </a:moveTo>
                  <a:lnTo>
                    <a:pt x="2118094" y="0"/>
                  </a:lnTo>
                  <a:lnTo>
                    <a:pt x="2118094" y="570307"/>
                  </a:lnTo>
                  <a:lnTo>
                    <a:pt x="0" y="570307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2118094" cy="6084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135913" y="2420075"/>
            <a:ext cx="5219987" cy="2210129"/>
            <a:chOff x="0" y="0"/>
            <a:chExt cx="1374811" cy="58209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374812" cy="582092"/>
            </a:xfrm>
            <a:custGeom>
              <a:avLst/>
              <a:gdLst/>
              <a:ahLst/>
              <a:cxnLst/>
              <a:rect r="r" b="b" t="t" l="l"/>
              <a:pathLst>
                <a:path h="582092" w="1374812">
                  <a:moveTo>
                    <a:pt x="0" y="0"/>
                  </a:moveTo>
                  <a:lnTo>
                    <a:pt x="1374812" y="0"/>
                  </a:lnTo>
                  <a:lnTo>
                    <a:pt x="1374812" y="582092"/>
                  </a:lnTo>
                  <a:lnTo>
                    <a:pt x="0" y="582092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1374811" cy="620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011503" y="7361240"/>
            <a:ext cx="10657456" cy="229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Diversificación agraria. 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Creación de empleo directo e indirecto. 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Apoyo al relevo generacional. 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Participación de mujeres y jóvenes. 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Refuerzo de la identidad territorial ligada al olivo.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982442" y="942975"/>
            <a:ext cx="8534911" cy="632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IMPACTOS ESPERADOS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85207" y="2603710"/>
            <a:ext cx="3085666" cy="1562711"/>
            <a:chOff x="0" y="0"/>
            <a:chExt cx="812686" cy="41157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686" cy="411578"/>
            </a:xfrm>
            <a:custGeom>
              <a:avLst/>
              <a:gdLst/>
              <a:ahLst/>
              <a:cxnLst/>
              <a:rect r="r" b="b" t="t" l="l"/>
              <a:pathLst>
                <a:path h="411578" w="812686">
                  <a:moveTo>
                    <a:pt x="0" y="0"/>
                  </a:moveTo>
                  <a:lnTo>
                    <a:pt x="812686" y="0"/>
                  </a:lnTo>
                  <a:lnTo>
                    <a:pt x="812686" y="411578"/>
                  </a:lnTo>
                  <a:lnTo>
                    <a:pt x="0" y="411578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12686" cy="4496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28700" y="2918616"/>
            <a:ext cx="2807408" cy="646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38572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Económico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885207" y="4790703"/>
            <a:ext cx="3085666" cy="1562711"/>
            <a:chOff x="0" y="0"/>
            <a:chExt cx="812686" cy="41157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686" cy="411578"/>
            </a:xfrm>
            <a:custGeom>
              <a:avLst/>
              <a:gdLst/>
              <a:ahLst/>
              <a:cxnLst/>
              <a:rect r="r" b="b" t="t" l="l"/>
              <a:pathLst>
                <a:path h="411578" w="812686">
                  <a:moveTo>
                    <a:pt x="0" y="0"/>
                  </a:moveTo>
                  <a:lnTo>
                    <a:pt x="812686" y="0"/>
                  </a:lnTo>
                  <a:lnTo>
                    <a:pt x="812686" y="411578"/>
                  </a:lnTo>
                  <a:lnTo>
                    <a:pt x="0" y="411578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12686" cy="4496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5162550"/>
            <a:ext cx="2807408" cy="646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38572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Ambiental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85207" y="7695589"/>
            <a:ext cx="3085666" cy="1562711"/>
            <a:chOff x="0" y="0"/>
            <a:chExt cx="812686" cy="41157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686" cy="411578"/>
            </a:xfrm>
            <a:custGeom>
              <a:avLst/>
              <a:gdLst/>
              <a:ahLst/>
              <a:cxnLst/>
              <a:rect r="r" b="b" t="t" l="l"/>
              <a:pathLst>
                <a:path h="411578" w="812686">
                  <a:moveTo>
                    <a:pt x="0" y="0"/>
                  </a:moveTo>
                  <a:lnTo>
                    <a:pt x="812686" y="0"/>
                  </a:lnTo>
                  <a:lnTo>
                    <a:pt x="812686" y="411578"/>
                  </a:lnTo>
                  <a:lnTo>
                    <a:pt x="0" y="411578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812686" cy="4496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7693893"/>
            <a:ext cx="2942173" cy="1313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38572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Social</a:t>
            </a:r>
          </a:p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38572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 y </a:t>
            </a:r>
            <a:r>
              <a:rPr lang="en-US" sz="3799">
                <a:solidFill>
                  <a:srgbClr val="38572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territorial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11503" y="2175877"/>
            <a:ext cx="11050520" cy="1838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Mejora de la productividad en parcelas piloto. 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Acceso a mercados de AOVE de alta gama. 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Nuevas oportunidades para cooperativas, pymes, almazaras, viveros, asesoramiento y oleoturismo.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011503" y="4398592"/>
            <a:ext cx="10320544" cy="229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Menor uso de insumos. 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Ahorro de agua mediante seguimiento hídrico. 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Mejora del suelo con cubiertas vegetales, micorrización y fertilización orgánica.</a:t>
            </a:r>
          </a:p>
          <a:p>
            <a:pPr algn="just"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</a:t>
            </a: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onservación de biodiversidad.       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4917357" y="7262891"/>
            <a:ext cx="11927855" cy="2502119"/>
            <a:chOff x="0" y="0"/>
            <a:chExt cx="3141493" cy="65899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141493" cy="658994"/>
            </a:xfrm>
            <a:custGeom>
              <a:avLst/>
              <a:gdLst/>
              <a:ahLst/>
              <a:cxnLst/>
              <a:rect r="r" b="b" t="t" l="l"/>
              <a:pathLst>
                <a:path h="658994" w="3141493">
                  <a:moveTo>
                    <a:pt x="0" y="0"/>
                  </a:moveTo>
                  <a:lnTo>
                    <a:pt x="3141493" y="0"/>
                  </a:lnTo>
                  <a:lnTo>
                    <a:pt x="3141493" y="658994"/>
                  </a:lnTo>
                  <a:lnTo>
                    <a:pt x="0" y="658994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3141493" cy="6970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917357" y="4328320"/>
            <a:ext cx="11927855" cy="2468428"/>
            <a:chOff x="0" y="0"/>
            <a:chExt cx="3141493" cy="65012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141493" cy="650121"/>
            </a:xfrm>
            <a:custGeom>
              <a:avLst/>
              <a:gdLst/>
              <a:ahLst/>
              <a:cxnLst/>
              <a:rect r="r" b="b" t="t" l="l"/>
              <a:pathLst>
                <a:path h="650121" w="3141493">
                  <a:moveTo>
                    <a:pt x="0" y="0"/>
                  </a:moveTo>
                  <a:lnTo>
                    <a:pt x="3141493" y="0"/>
                  </a:lnTo>
                  <a:lnTo>
                    <a:pt x="3141493" y="650121"/>
                  </a:lnTo>
                  <a:lnTo>
                    <a:pt x="0" y="650121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3141493" cy="6882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4917357" y="2185402"/>
            <a:ext cx="11927855" cy="1829098"/>
            <a:chOff x="0" y="0"/>
            <a:chExt cx="3141493" cy="48173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141493" cy="481738"/>
            </a:xfrm>
            <a:custGeom>
              <a:avLst/>
              <a:gdLst/>
              <a:ahLst/>
              <a:cxnLst/>
              <a:rect r="r" b="b" t="t" l="l"/>
              <a:pathLst>
                <a:path h="481738" w="3141493">
                  <a:moveTo>
                    <a:pt x="0" y="0"/>
                  </a:moveTo>
                  <a:lnTo>
                    <a:pt x="3141493" y="0"/>
                  </a:lnTo>
                  <a:lnTo>
                    <a:pt x="3141493" y="481738"/>
                  </a:lnTo>
                  <a:lnTo>
                    <a:pt x="0" y="481738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3141493" cy="5198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0084" y="2965393"/>
            <a:ext cx="17346654" cy="5990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La estrategia de comunicación se orienta a que los resultados lleguen al sector</a:t>
            </a:r>
          </a:p>
          <a:p>
            <a:pPr algn="l">
              <a:lnSpc>
                <a:spcPts val="4320"/>
              </a:lnSpc>
            </a:pP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Imagen corporativa del proyecto</a:t>
            </a: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Folletos, carteles y fichas técnicas</a:t>
            </a: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Presentación en español e inglés</a:t>
            </a: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Página web y redes sociales</a:t>
            </a: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Notas de prensa y publicaciones divulgativas</a:t>
            </a: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Jornadas de campo</a:t>
            </a: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Talleres demostrativos</a:t>
            </a: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Catas y actividades de valorización</a:t>
            </a:r>
          </a:p>
          <a:p>
            <a:pPr algn="l" marL="1337310" indent="-445770" lvl="2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Participación en congresos, ferias y eventos sectoriales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588107" y="957767"/>
            <a:ext cx="7226009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TRANSFERENCIA Y DIVULGACIÓN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406113" y="3909286"/>
            <a:ext cx="12630104" cy="5236115"/>
            <a:chOff x="0" y="0"/>
            <a:chExt cx="3326447" cy="13790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326447" cy="1379059"/>
            </a:xfrm>
            <a:custGeom>
              <a:avLst/>
              <a:gdLst/>
              <a:ahLst/>
              <a:cxnLst/>
              <a:rect r="r" b="b" t="t" l="l"/>
              <a:pathLst>
                <a:path h="1379059" w="3326447">
                  <a:moveTo>
                    <a:pt x="0" y="0"/>
                  </a:moveTo>
                  <a:lnTo>
                    <a:pt x="3326447" y="0"/>
                  </a:lnTo>
                  <a:lnTo>
                    <a:pt x="3326447" y="1379059"/>
                  </a:lnTo>
                  <a:lnTo>
                    <a:pt x="0" y="1379059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326447" cy="14171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013011"/>
            <a:ext cx="4002221" cy="2273989"/>
            <a:chOff x="0" y="0"/>
            <a:chExt cx="6111977" cy="347271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112002" cy="3472688"/>
            </a:xfrm>
            <a:custGeom>
              <a:avLst/>
              <a:gdLst/>
              <a:ahLst/>
              <a:cxnLst/>
              <a:rect r="r" b="b" t="t" l="l"/>
              <a:pathLst>
                <a:path h="3472688" w="6112002">
                  <a:moveTo>
                    <a:pt x="0" y="0"/>
                  </a:moveTo>
                  <a:lnTo>
                    <a:pt x="6112002" y="0"/>
                  </a:lnTo>
                  <a:lnTo>
                    <a:pt x="6112002" y="3472688"/>
                  </a:lnTo>
                  <a:lnTo>
                    <a:pt x="0" y="3472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3471" t="-330405" r="-223468" b="-19961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450480" y="2681665"/>
            <a:ext cx="16195770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Generará herramientas prácticas para productores, técnicos y empresas: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168507" y="3481329"/>
            <a:ext cx="16195770" cy="4124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Informes técnicos sobre parcelas, variedades y manejo.</a:t>
            </a:r>
          </a:p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Recomendaciones sobre fertilización, riego, cubiertas vegetales y micorrización.</a:t>
            </a:r>
          </a:p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Información sobre variedades adaptadas a cada territorio.</a:t>
            </a:r>
          </a:p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Caracterización de aceites y coupages.</a:t>
            </a:r>
          </a:p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Guías de buenas prácticas.</a:t>
            </a:r>
          </a:p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Mapas e informes de prospección de olivos antiguos.</a:t>
            </a:r>
          </a:p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Recomendaciones de sostenibilidad, rentabilidad y escalabilidad.</a:t>
            </a:r>
          </a:p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Materiales de transferencia para uso nacional e internacional.</a:t>
            </a:r>
          </a:p>
          <a:p>
            <a:pPr algn="l" marL="1228725" indent="-409575" lvl="2">
              <a:lnSpc>
                <a:spcPts val="36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Manual de usos del aceite.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52981" y="957767"/>
            <a:ext cx="7107843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RESULTADOS PARA EL SECTOR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633311" y="3243565"/>
            <a:ext cx="14902085" cy="4492557"/>
            <a:chOff x="0" y="0"/>
            <a:chExt cx="3924829" cy="118322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924829" cy="1183225"/>
            </a:xfrm>
            <a:custGeom>
              <a:avLst/>
              <a:gdLst/>
              <a:ahLst/>
              <a:cxnLst/>
              <a:rect r="r" b="b" t="t" l="l"/>
              <a:pathLst>
                <a:path h="1183225" w="3924829">
                  <a:moveTo>
                    <a:pt x="0" y="0"/>
                  </a:moveTo>
                  <a:lnTo>
                    <a:pt x="3924829" y="0"/>
                  </a:lnTo>
                  <a:lnTo>
                    <a:pt x="3924829" y="1183225"/>
                  </a:lnTo>
                  <a:lnTo>
                    <a:pt x="0" y="1183225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3924829" cy="1221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64343" y="2732435"/>
            <a:ext cx="16238037" cy="97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</a:pPr>
            <a:r>
              <a:rPr lang="en-US" sz="319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SUPRAOLIVO conecta conocimiento científico, experiencia productiva y cooperación territorial para avanzar hacia una olivicultura: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6947502"/>
            <a:ext cx="8250764" cy="2916732"/>
            <a:chOff x="0" y="0"/>
            <a:chExt cx="13056324" cy="461554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056363" cy="4615561"/>
            </a:xfrm>
            <a:custGeom>
              <a:avLst/>
              <a:gdLst/>
              <a:ahLst/>
              <a:cxnLst/>
              <a:rect r="r" b="b" t="t" l="l"/>
              <a:pathLst>
                <a:path h="4615561" w="13056363">
                  <a:moveTo>
                    <a:pt x="0" y="0"/>
                  </a:moveTo>
                  <a:lnTo>
                    <a:pt x="13056363" y="0"/>
                  </a:lnTo>
                  <a:lnTo>
                    <a:pt x="13056363" y="4615561"/>
                  </a:lnTo>
                  <a:lnTo>
                    <a:pt x="0" y="4615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52066" r="0" b="-3651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979247" y="3937751"/>
            <a:ext cx="10792137" cy="2657326"/>
            <a:chOff x="0" y="0"/>
            <a:chExt cx="2842374" cy="6998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42374" cy="699872"/>
            </a:xfrm>
            <a:custGeom>
              <a:avLst/>
              <a:gdLst/>
              <a:ahLst/>
              <a:cxnLst/>
              <a:rect r="r" b="b" t="t" l="l"/>
              <a:pathLst>
                <a:path h="699872" w="2842374">
                  <a:moveTo>
                    <a:pt x="0" y="0"/>
                  </a:moveTo>
                  <a:lnTo>
                    <a:pt x="2842374" y="0"/>
                  </a:lnTo>
                  <a:lnTo>
                    <a:pt x="2842374" y="699872"/>
                  </a:lnTo>
                  <a:lnTo>
                    <a:pt x="0" y="699872"/>
                  </a:lnTo>
                  <a:close/>
                </a:path>
              </a:pathLst>
            </a:custGeom>
            <a:solidFill>
              <a:srgbClr val="B2C824">
                <a:alpha val="16863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842374" cy="7379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86977" y="957767"/>
            <a:ext cx="15308590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b="true" sz="3600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RESUMEN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41272" y="7680908"/>
            <a:ext cx="7018028" cy="1381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b="true" sz="3000" i="true">
                <a:solidFill>
                  <a:srgbClr val="000000"/>
                </a:solidFill>
                <a:latin typeface="Trebuchet MS Bold Italics"/>
                <a:ea typeface="Trebuchet MS Bold Italics"/>
                <a:cs typeface="Trebuchet MS Bold Italics"/>
                <a:sym typeface="Trebuchet MS Bold Italics"/>
              </a:rPr>
              <a:t>SUPRAOLIVO: </a:t>
            </a:r>
          </a:p>
          <a:p>
            <a:pPr algn="l">
              <a:lnSpc>
                <a:spcPts val="3600"/>
              </a:lnSpc>
            </a:pPr>
            <a:r>
              <a:rPr lang="en-US" b="true" sz="3000" i="true">
                <a:solidFill>
                  <a:srgbClr val="000000"/>
                </a:solidFill>
                <a:latin typeface="Trebuchet MS Bold Italics"/>
                <a:ea typeface="Trebuchet MS Bold Italics"/>
                <a:cs typeface="Trebuchet MS Bold Italics"/>
                <a:sym typeface="Trebuchet MS Bold Italics"/>
              </a:rPr>
              <a:t>R</a:t>
            </a:r>
            <a:r>
              <a:rPr lang="en-US" b="true" sz="3000" i="true">
                <a:solidFill>
                  <a:srgbClr val="000000"/>
                </a:solidFill>
                <a:latin typeface="Trebuchet MS Bold Italics"/>
                <a:ea typeface="Trebuchet MS Bold Italics"/>
                <a:cs typeface="Trebuchet MS Bold Italics"/>
                <a:sym typeface="Trebuchet MS Bold Italics"/>
              </a:rPr>
              <a:t>aíces de futuro para una olivicultura sostenible y adaptada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72703" y="4052069"/>
            <a:ext cx="10950516" cy="2428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0879" indent="-345439" lvl="1">
              <a:lnSpc>
                <a:spcPts val="383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Más competitiva</a:t>
            </a:r>
          </a:p>
          <a:p>
            <a:pPr algn="l" marL="690879" indent="-345439" lvl="1">
              <a:lnSpc>
                <a:spcPts val="383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Más sostenible</a:t>
            </a:r>
          </a:p>
          <a:p>
            <a:pPr algn="l" marL="690879" indent="-345439" lvl="1">
              <a:lnSpc>
                <a:spcPts val="383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Mejor adaptada al cambio climático</a:t>
            </a:r>
          </a:p>
          <a:p>
            <a:pPr algn="l" marL="690879" indent="-345439" lvl="1">
              <a:lnSpc>
                <a:spcPts val="383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Basada en variedades locales y recursos propios</a:t>
            </a:r>
          </a:p>
          <a:p>
            <a:pPr algn="l" marL="690879" indent="-345439" lvl="1">
              <a:lnSpc>
                <a:spcPts val="383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Capaz de generar valor económico, ambiental y social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757345" y="1024671"/>
            <a:ext cx="15308590" cy="56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00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PRESUPUESTO, PLAZO Y FINANCIACIÓN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23219" y="320716"/>
            <a:ext cx="5303520" cy="656101"/>
            <a:chOff x="0" y="0"/>
            <a:chExt cx="7071360" cy="8748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71360" cy="874776"/>
            </a:xfrm>
            <a:custGeom>
              <a:avLst/>
              <a:gdLst/>
              <a:ahLst/>
              <a:cxnLst/>
              <a:rect r="r" b="b" t="t" l="l"/>
              <a:pathLst>
                <a:path h="874776" w="7071360">
                  <a:moveTo>
                    <a:pt x="0" y="0"/>
                  </a:moveTo>
                  <a:lnTo>
                    <a:pt x="7071360" y="0"/>
                  </a:lnTo>
                  <a:lnTo>
                    <a:pt x="7071360" y="874776"/>
                  </a:lnTo>
                  <a:lnTo>
                    <a:pt x="0" y="874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888138" y="2709467"/>
            <a:ext cx="17138600" cy="6409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Presupuesto total aprobado 581.921,37 €</a:t>
            </a: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Subvención total 581.921,37 €</a:t>
            </a:r>
          </a:p>
          <a:p>
            <a:pPr algn="just">
              <a:lnSpc>
                <a:spcPts val="6372"/>
              </a:lnSpc>
            </a:pPr>
            <a:r>
              <a:rPr lang="en-US" b="true" sz="3600" i="true">
                <a:solidFill>
                  <a:srgbClr val="00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Financiación</a:t>
            </a: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FEADER / Unión Europea — 80 %                                       465.537,10 €</a:t>
            </a: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Administración General del Estado / MAPA — 20 %       116.384,27 €</a:t>
            </a:r>
          </a:p>
          <a:p>
            <a:pPr algn="just">
              <a:lnSpc>
                <a:spcPts val="5904"/>
              </a:lnSpc>
            </a:pPr>
            <a:r>
              <a:rPr lang="en-US" b="true" sz="3600" i="true">
                <a:solidFill>
                  <a:srgbClr val="00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Duración del proyecto</a:t>
            </a: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Marzo 2026 – marzo 2029</a:t>
            </a:r>
          </a:p>
          <a:p>
            <a:pPr algn="l">
              <a:lnSpc>
                <a:spcPts val="4320"/>
              </a:lnSpc>
            </a:pPr>
          </a:p>
          <a:p>
            <a:pPr algn="l">
              <a:lnSpc>
                <a:spcPts val="4320"/>
              </a:lnSpc>
            </a:pPr>
            <a:r>
              <a:rPr lang="en-US" b="true" sz="3600" i="true">
                <a:solidFill>
                  <a:srgbClr val="00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Marco de financiación</a:t>
            </a: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Plan Estratégico de la PAC de España — PEPAC 2023-2027</a:t>
            </a: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Proyecto de innovación de interés general por Grupos Operativos supraautonómicos de la AEI-Agri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21191" y="7807757"/>
            <a:ext cx="5920359" cy="1941547"/>
            <a:chOff x="0" y="0"/>
            <a:chExt cx="7893812" cy="258873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893812" cy="2588768"/>
            </a:xfrm>
            <a:custGeom>
              <a:avLst/>
              <a:gdLst/>
              <a:ahLst/>
              <a:cxnLst/>
              <a:rect r="r" b="b" t="t" l="l"/>
              <a:pathLst>
                <a:path h="2588768" w="7893812">
                  <a:moveTo>
                    <a:pt x="0" y="0"/>
                  </a:moveTo>
                  <a:lnTo>
                    <a:pt x="7893812" y="0"/>
                  </a:lnTo>
                  <a:lnTo>
                    <a:pt x="7893812" y="2588768"/>
                  </a:lnTo>
                  <a:lnTo>
                    <a:pt x="0" y="2588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219075" y="190500"/>
            <a:ext cx="3233738" cy="2590800"/>
            <a:chOff x="0" y="0"/>
            <a:chExt cx="4311650" cy="3454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11650" cy="3454400"/>
            </a:xfrm>
            <a:custGeom>
              <a:avLst/>
              <a:gdLst/>
              <a:ahLst/>
              <a:cxnLst/>
              <a:rect r="r" b="b" t="t" l="l"/>
              <a:pathLst>
                <a:path h="3454400" w="4311650">
                  <a:moveTo>
                    <a:pt x="0" y="0"/>
                  </a:moveTo>
                  <a:lnTo>
                    <a:pt x="4311650" y="0"/>
                  </a:lnTo>
                  <a:lnTo>
                    <a:pt x="4311650" y="3454400"/>
                  </a:lnTo>
                  <a:lnTo>
                    <a:pt x="0" y="3454400"/>
                  </a:lnTo>
                  <a:close/>
                </a:path>
              </a:pathLst>
            </a:custGeom>
            <a:solidFill>
              <a:srgbClr val="FCFBFA"/>
            </a:solidFill>
            <a:ln w="1905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8079089" y="4785160"/>
            <a:ext cx="5307090" cy="971206"/>
            <a:chOff x="0" y="0"/>
            <a:chExt cx="7076120" cy="129494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76116" cy="1294943"/>
            </a:xfrm>
            <a:custGeom>
              <a:avLst/>
              <a:gdLst/>
              <a:ahLst/>
              <a:cxnLst/>
              <a:rect r="r" b="b" t="t" l="l"/>
              <a:pathLst>
                <a:path h="1294943" w="7076116">
                  <a:moveTo>
                    <a:pt x="0" y="0"/>
                  </a:moveTo>
                  <a:lnTo>
                    <a:pt x="7076116" y="0"/>
                  </a:lnTo>
                  <a:lnTo>
                    <a:pt x="7076116" y="1294943"/>
                  </a:lnTo>
                  <a:lnTo>
                    <a:pt x="0" y="12949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57150"/>
              <a:ext cx="7076120" cy="1237792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5184"/>
                </a:lnSpc>
              </a:pPr>
              <a:r>
                <a:rPr lang="en-US" b="true" sz="4800" spc="-29">
                  <a:solidFill>
                    <a:srgbClr val="385724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MUCHAS GRACIAS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522765" y="6045986"/>
            <a:ext cx="8934993" cy="1763446"/>
            <a:chOff x="0" y="0"/>
            <a:chExt cx="11913324" cy="23512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913362" cy="2351248"/>
            </a:xfrm>
            <a:custGeom>
              <a:avLst/>
              <a:gdLst/>
              <a:ahLst/>
              <a:cxnLst/>
              <a:rect r="r" b="b" t="t" l="l"/>
              <a:pathLst>
                <a:path h="2351248" w="11913362">
                  <a:moveTo>
                    <a:pt x="0" y="0"/>
                  </a:moveTo>
                  <a:lnTo>
                    <a:pt x="11913362" y="0"/>
                  </a:lnTo>
                  <a:lnTo>
                    <a:pt x="11913362" y="2351248"/>
                  </a:lnTo>
                  <a:lnTo>
                    <a:pt x="0" y="2351248"/>
                  </a:lnTo>
                  <a:close/>
                </a:path>
              </a:pathLst>
            </a:custGeom>
            <a:solidFill>
              <a:srgbClr val="4F762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1913324" cy="2360786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Contacto / Más información</a:t>
              </a:r>
            </a:p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AGACA — Asociación Galega de Cooperativas Agroalimentarias</a:t>
              </a:r>
            </a:p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Coordinación del Grupo Operativo SUPRAOLIVO</a:t>
              </a:r>
            </a:p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Rúa Tomiño, 22 – Entlo. 15703 Santiago de Compostela, A Coruña </a:t>
              </a:r>
            </a:p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Tel. 981 58 47 83 · agaca@agaca.coop · www.agaca.coop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081470" y="8048996"/>
            <a:ext cx="5130232" cy="1371714"/>
            <a:chOff x="0" y="0"/>
            <a:chExt cx="6840309" cy="182895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840347" cy="1828927"/>
            </a:xfrm>
            <a:custGeom>
              <a:avLst/>
              <a:gdLst/>
              <a:ahLst/>
              <a:cxnLst/>
              <a:rect r="r" b="b" t="t" l="l"/>
              <a:pathLst>
                <a:path h="1828927" w="6840347">
                  <a:moveTo>
                    <a:pt x="0" y="0"/>
                  </a:moveTo>
                  <a:lnTo>
                    <a:pt x="6840347" y="0"/>
                  </a:lnTo>
                  <a:lnTo>
                    <a:pt x="6840347" y="1828927"/>
                  </a:lnTo>
                  <a:lnTo>
                    <a:pt x="0" y="1828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556324" y="2093900"/>
            <a:ext cx="5330108" cy="4399451"/>
          </a:xfrm>
          <a:custGeom>
            <a:avLst/>
            <a:gdLst/>
            <a:ahLst/>
            <a:cxnLst/>
            <a:rect r="r" b="b" t="t" l="l"/>
            <a:pathLst>
              <a:path h="4399451" w="5330108">
                <a:moveTo>
                  <a:pt x="0" y="0"/>
                </a:moveTo>
                <a:lnTo>
                  <a:pt x="5330108" y="0"/>
                </a:lnTo>
                <a:lnTo>
                  <a:pt x="5330108" y="4399450"/>
                </a:lnTo>
                <a:lnTo>
                  <a:pt x="0" y="43994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" t="0" r="-5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840724" y="255080"/>
            <a:ext cx="16796576" cy="1076895"/>
            <a:chOff x="0" y="0"/>
            <a:chExt cx="22395434" cy="14358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2395441" cy="1435858"/>
            </a:xfrm>
            <a:custGeom>
              <a:avLst/>
              <a:gdLst/>
              <a:ahLst/>
              <a:cxnLst/>
              <a:rect r="r" b="b" t="t" l="l"/>
              <a:pathLst>
                <a:path h="1435858" w="22395441">
                  <a:moveTo>
                    <a:pt x="0" y="0"/>
                  </a:moveTo>
                  <a:lnTo>
                    <a:pt x="22395441" y="0"/>
                  </a:lnTo>
                  <a:lnTo>
                    <a:pt x="22395441" y="1435858"/>
                  </a:lnTo>
                  <a:lnTo>
                    <a:pt x="0" y="1435858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253912" r="0" b="-253913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28575"/>
              <a:ext cx="22395434" cy="1407285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b="true" sz="3000" spc="-18">
                  <a:solidFill>
                    <a:srgbClr val="385724"/>
                  </a:solidFill>
                  <a:latin typeface="Trebuchet MS Bold"/>
                  <a:ea typeface="Trebuchet MS Bold"/>
                  <a:cs typeface="Trebuchet MS Bold"/>
                  <a:sym typeface="Trebuchet MS Bold"/>
                </a:rPr>
                <a:t>GRUPOS OPERATIVOS SUPRAAUTONÓMICOS DE LA ASOCIACIÓN EUROPEA PARA LA INNOVACIÓN EN MATERIA DE PRODUCTIVIDAD Y SOSTENIBILIDAD AGRÍCOLAS (AEI-AGRI)</a:t>
              </a:r>
            </a:p>
          </p:txBody>
        </p:sp>
      </p:grpSp>
      <p:pic>
        <p:nvPicPr>
          <p:cNvPr name="Picture 19" id="19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8002551" y="1507830"/>
            <a:ext cx="3259320" cy="3259320"/>
          </a:xfrm>
          <a:prstGeom prst="rect">
            <a:avLst/>
          </a:prstGeom>
        </p:spPr>
      </p:pic>
      <p:grpSp>
        <p:nvGrpSpPr>
          <p:cNvPr name="Group 20" id="20"/>
          <p:cNvGrpSpPr/>
          <p:nvPr/>
        </p:nvGrpSpPr>
        <p:grpSpPr>
          <a:xfrm rot="0">
            <a:off x="13386179" y="1779440"/>
            <a:ext cx="3873121" cy="2620919"/>
            <a:chOff x="0" y="0"/>
            <a:chExt cx="5164161" cy="349455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56443" cy="1056443"/>
            </a:xfrm>
            <a:custGeom>
              <a:avLst/>
              <a:gdLst/>
              <a:ahLst/>
              <a:cxnLst/>
              <a:rect r="r" b="b" t="t" l="l"/>
              <a:pathLst>
                <a:path h="1056443" w="1056443">
                  <a:moveTo>
                    <a:pt x="0" y="0"/>
                  </a:moveTo>
                  <a:lnTo>
                    <a:pt x="1056443" y="0"/>
                  </a:lnTo>
                  <a:lnTo>
                    <a:pt x="1056443" y="1056443"/>
                  </a:lnTo>
                  <a:lnTo>
                    <a:pt x="0" y="1056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66210" y="1276375"/>
              <a:ext cx="890233" cy="890233"/>
            </a:xfrm>
            <a:custGeom>
              <a:avLst/>
              <a:gdLst/>
              <a:ahLst/>
              <a:cxnLst/>
              <a:rect r="r" b="b" t="t" l="l"/>
              <a:pathLst>
                <a:path h="890233" w="890233">
                  <a:moveTo>
                    <a:pt x="0" y="0"/>
                  </a:moveTo>
                  <a:lnTo>
                    <a:pt x="890233" y="0"/>
                  </a:lnTo>
                  <a:lnTo>
                    <a:pt x="890233" y="890233"/>
                  </a:lnTo>
                  <a:lnTo>
                    <a:pt x="0" y="890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23195" y="2487059"/>
              <a:ext cx="1138761" cy="973641"/>
            </a:xfrm>
            <a:custGeom>
              <a:avLst/>
              <a:gdLst/>
              <a:ahLst/>
              <a:cxnLst/>
              <a:rect r="r" b="b" t="t" l="l"/>
              <a:pathLst>
                <a:path h="973641" w="1138761">
                  <a:moveTo>
                    <a:pt x="0" y="0"/>
                  </a:moveTo>
                  <a:lnTo>
                    <a:pt x="1138762" y="0"/>
                  </a:lnTo>
                  <a:lnTo>
                    <a:pt x="1138762" y="973641"/>
                  </a:lnTo>
                  <a:lnTo>
                    <a:pt x="0" y="973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1435157" y="471071"/>
              <a:ext cx="3729004" cy="5643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27"/>
                </a:lnSpc>
              </a:pPr>
              <a:r>
                <a:rPr lang="en-US" sz="2523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www.supraolivo.com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435157" y="1601973"/>
              <a:ext cx="2172293" cy="5646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27"/>
                </a:lnSpc>
              </a:pPr>
              <a:r>
                <a:rPr lang="en-US" sz="2523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supraolivo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1516653" y="2929924"/>
              <a:ext cx="2172293" cy="5646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27"/>
                </a:lnSpc>
              </a:pPr>
              <a:r>
                <a:rPr lang="en-US" sz="2523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supraolivo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DAHQwQ-RJBM</dc:identifier>
  <dcterms:modified xsi:type="dcterms:W3CDTF">2011-08-01T06:04:30Z</dcterms:modified>
  <cp:revision>1</cp:revision>
  <dc:title>SUPRAOLIVO PRESENTACION V9.pptx</dc:title>
</cp:coreProperties>
</file>